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1" r:id="rId9"/>
    <p:sldId id="265" r:id="rId10"/>
    <p:sldId id="264" r:id="rId11"/>
    <p:sldId id="272" r:id="rId12"/>
    <p:sldId id="266" r:id="rId13"/>
    <p:sldId id="271" r:id="rId14"/>
    <p:sldId id="267" r:id="rId15"/>
    <p:sldId id="270" r:id="rId16"/>
    <p:sldId id="268" r:id="rId17"/>
    <p:sldId id="273" r:id="rId18"/>
    <p:sldId id="274" r:id="rId19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94" autoAdjust="0"/>
  </p:normalViewPr>
  <p:slideViewPr>
    <p:cSldViewPr>
      <p:cViewPr varScale="1">
        <p:scale>
          <a:sx n="128" d="100"/>
          <a:sy n="128" d="100"/>
        </p:scale>
        <p:origin x="-258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F03F0-3B08-4F9D-8D74-A88A14CD9AD3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51096-2B80-4B39-97AD-92A66C9710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3053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_mqoo2Rjg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iver-adventure.info/rakovica/?lang=e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narskogorje.com/b23-li269ko-sredogorje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41338573-213201863863258730.preview.editmysite.com/uploads/4/1/3/3/41338573/kremen-2005-a_orig.jpg" TargetMode="External"/><Relationship Id="rId4" Type="http://schemas.openxmlformats.org/officeDocument/2006/relationships/hyperlink" Target="https://www.youtube.com/watch?v=hM1dLJP_EiE" TargetMode="Externa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dSYjWk3pcs" TargetMode="External"/><Relationship Id="rId3" Type="http://schemas.openxmlformats.org/officeDocument/2006/relationships/hyperlink" Target="https://www.youtube.com/watch?v=oEQ_2PlE_EY" TargetMode="External"/><Relationship Id="rId7" Type="http://schemas.openxmlformats.org/officeDocument/2006/relationships/hyperlink" Target="https://www.youtube.com/watch?v=su70TfXHY9s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5Ip4wq4Rsy8" TargetMode="External"/><Relationship Id="rId5" Type="http://schemas.openxmlformats.org/officeDocument/2006/relationships/hyperlink" Target="https://www.youtube.com/watch?v=Kx0xCp0bmVQ" TargetMode="External"/><Relationship Id="rId4" Type="http://schemas.openxmlformats.org/officeDocument/2006/relationships/hyperlink" Target="https://www.youtube.com/watch?v=d4HS9B2Dx6g" TargetMode="External"/><Relationship Id="rId9" Type="http://schemas.openxmlformats.org/officeDocument/2006/relationships/hyperlink" Target="https://www.youtube.com/watch?v=1xKraYlRkWg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-sjeverni-velebit.hr/park/nezivapriroda/geologija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LQc8_tAH-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_jw8iuBS97s" TargetMode="External"/><Relationship Id="rId5" Type="http://schemas.openxmlformats.org/officeDocument/2006/relationships/hyperlink" Target="https://www.youtube.com/watch?v=wdtCbUw8Xr8" TargetMode="External"/><Relationship Id="rId4" Type="http://schemas.openxmlformats.org/officeDocument/2006/relationships/hyperlink" Target="https://www.youtube.com/watch?v=2WZEizgpmJI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9u0YkhXyqw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peleo-klub-samobor.hr/edukacija/speleologija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adarski.slobodnadalmacija.hr/regional/clanak/id/437767/sluzbeno-potvreno-velebitska-kita-gacesina-najveci-jamski-sustav-u-dinarskom-krsu--dulji-od-30-k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dinarskogorje.com/dinarski-krscaron.html" TargetMode="External"/><Relationship Id="rId5" Type="http://schemas.openxmlformats.org/officeDocument/2006/relationships/hyperlink" Target="http://www.sv-mihovil.hr/stranice/jamski-sustav-kita-gacesina-drazenova-puhaljka/24.html" TargetMode="External"/><Relationship Id="rId4" Type="http://schemas.openxmlformats.org/officeDocument/2006/relationships/hyperlink" Target="http://speleologija.hr/kg-dp-novosti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peleologija.eu/lukinajama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wjEdYlJOg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2TPuI92s4zw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qJV77tB4b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Ocldj8gpbc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Dnv5oemnIzk" TargetMode="External"/><Relationship Id="rId4" Type="http://schemas.openxmlformats.org/officeDocument/2006/relationships/hyperlink" Target="https://www.youtube.com/watch?v=2CVgvuOaLcc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navodi i opisuje primjere reljefnih oblika uz pomoć grafičkih prikaza i fotografija*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pokazuje na geografskoj karti primjere planina,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prapornih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zaravni,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rječnih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dolina,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poloja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riječnih terasa, zavala, kotlina i polja u kršu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-prepoznaje, navodi i imenuje reljefne oblike u zavičajnom prostoru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uspoređuje reljefna obilježja panonskoga i dinarskoga prostora </a:t>
            </a:r>
          </a:p>
          <a:p>
            <a:pPr marL="171450" indent="-171450">
              <a:buFontTx/>
              <a:buChar char="-"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opisuje međuovisnost reljefa te naseljenosti i djelatnosti** </a:t>
            </a:r>
          </a:p>
          <a:p>
            <a:pPr marL="171450" indent="-171450">
              <a:buFontTx/>
              <a:buChar char="-"/>
            </a:pP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hr-HR" dirty="0" smtClean="0">
                <a:hlinkClick r:id="rId3"/>
              </a:rPr>
              <a:t>https://www.youtube.com/watch?v=1_mqoo2Rjgs</a:t>
            </a:r>
            <a:r>
              <a:rPr lang="hr-HR" dirty="0" smtClean="0"/>
              <a:t> – Oj ti vilo, vilo Velebita – u izvedbi Josipe Lisac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51096-2B80-4B39-97AD-92A66C9710FB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2871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https://river-adventure.info/rakovica/?lang=en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51096-2B80-4B39-97AD-92A66C9710FB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9877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https://www.dinarskogorje.com/b23-li269ko-sredogorje.html</a:t>
            </a:r>
            <a:r>
              <a:rPr lang="hr-HR" dirty="0" smtClean="0"/>
              <a:t> </a:t>
            </a:r>
          </a:p>
          <a:p>
            <a:r>
              <a:rPr lang="hr-HR" dirty="0" smtClean="0"/>
              <a:t>Ličko </a:t>
            </a:r>
            <a:r>
              <a:rPr lang="hr-HR" dirty="0" err="1" smtClean="0"/>
              <a:t>sredogorje</a:t>
            </a:r>
            <a:r>
              <a:rPr lang="hr-HR" dirty="0" smtClean="0"/>
              <a:t>:</a:t>
            </a:r>
            <a:r>
              <a:rPr lang="hr-HR" baseline="0" dirty="0" smtClean="0"/>
              <a:t> </a:t>
            </a:r>
            <a:r>
              <a:rPr lang="hr-HR" dirty="0" smtClean="0">
                <a:hlinkClick r:id="rId4"/>
              </a:rPr>
              <a:t>https://www.youtube.com/watch?v=hM1dLJP_EiE</a:t>
            </a:r>
            <a:endParaRPr lang="hr-HR" dirty="0" smtClean="0"/>
          </a:p>
          <a:p>
            <a:r>
              <a:rPr lang="hr-HR" dirty="0" smtClean="0"/>
              <a:t>Izvor fotografije:</a:t>
            </a:r>
            <a:r>
              <a:rPr lang="hr-HR" baseline="0" dirty="0" smtClean="0"/>
              <a:t> </a:t>
            </a:r>
            <a:r>
              <a:rPr lang="hr-HR" dirty="0" smtClean="0">
                <a:hlinkClick r:id="rId5"/>
              </a:rPr>
              <a:t>https://41338573-213201863863258730.preview.editmysite.com/uploads/4/1/3/3/41338573/kremen-2005-a_orig.jpg</a:t>
            </a:r>
            <a:r>
              <a:rPr lang="hr-HR" dirty="0" smtClean="0"/>
              <a:t>; </a:t>
            </a:r>
            <a:r>
              <a:rPr lang="hr-HR" dirty="0" smtClean="0">
                <a:hlinkClick r:id="rId3"/>
              </a:rPr>
              <a:t>https://www.dinarskogorje.com/b23-li269ko-sredogorje.html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51096-2B80-4B39-97AD-92A66C9710FB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59048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Stajnica</a:t>
            </a:r>
            <a:r>
              <a:rPr lang="hr-HR" dirty="0" smtClean="0"/>
              <a:t> s pogledom</a:t>
            </a:r>
            <a:r>
              <a:rPr lang="hr-HR" baseline="0" dirty="0" smtClean="0"/>
              <a:t> na Malu i Veliku Kapelu: </a:t>
            </a:r>
            <a:r>
              <a:rPr lang="hr-HR" dirty="0" smtClean="0">
                <a:hlinkClick r:id="rId3"/>
              </a:rPr>
              <a:t>https://www.youtube.com/watch?v=oEQ_2PlE_EY</a:t>
            </a:r>
            <a:endParaRPr lang="hr-HR" dirty="0" smtClean="0"/>
          </a:p>
          <a:p>
            <a:r>
              <a:rPr lang="hr-HR" dirty="0" smtClean="0"/>
              <a:t>Bajkovita Hrvatska:</a:t>
            </a:r>
            <a:r>
              <a:rPr lang="hr-HR" baseline="0" dirty="0" smtClean="0"/>
              <a:t> NP Risnjak </a:t>
            </a:r>
            <a:r>
              <a:rPr lang="hr-HR" dirty="0" smtClean="0">
                <a:hlinkClick r:id="rId4"/>
              </a:rPr>
              <a:t>https://www.youtube.com/watch?v=d4HS9B2Dx6g</a:t>
            </a:r>
            <a:endParaRPr lang="hr-HR" dirty="0" smtClean="0"/>
          </a:p>
          <a:p>
            <a:r>
              <a:rPr lang="hr-HR" dirty="0" smtClean="0"/>
              <a:t>NP Risnjak:</a:t>
            </a:r>
            <a:r>
              <a:rPr lang="hr-HR" baseline="0" dirty="0" smtClean="0"/>
              <a:t> </a:t>
            </a:r>
            <a:r>
              <a:rPr lang="hr-HR" dirty="0" smtClean="0">
                <a:hlinkClick r:id="rId5"/>
              </a:rPr>
              <a:t>https://www.youtube.com/watch?v=Kx0xCp0bmVQ</a:t>
            </a:r>
            <a:endParaRPr lang="hr-HR" dirty="0" smtClean="0"/>
          </a:p>
          <a:p>
            <a:r>
              <a:rPr lang="hr-HR" dirty="0" smtClean="0"/>
              <a:t>Bajkovita Hrvatska, NP Sjeverni Velebit: </a:t>
            </a:r>
            <a:r>
              <a:rPr lang="hr-HR" dirty="0" smtClean="0">
                <a:hlinkClick r:id="rId6"/>
              </a:rPr>
              <a:t>https://www.youtube.com/watch?v=5Ip4wq4Rsy8</a:t>
            </a:r>
            <a:endParaRPr lang="hr-HR" dirty="0" smtClean="0"/>
          </a:p>
          <a:p>
            <a:r>
              <a:rPr lang="hr-HR" dirty="0" smtClean="0"/>
              <a:t>Biciklom po Velebitu: </a:t>
            </a:r>
            <a:r>
              <a:rPr lang="hr-HR" dirty="0" smtClean="0">
                <a:hlinkClick r:id="rId7"/>
              </a:rPr>
              <a:t>https://www.youtube.com/watch?v=su70TfXHY9s</a:t>
            </a:r>
            <a:endParaRPr lang="hr-HR" dirty="0" smtClean="0"/>
          </a:p>
          <a:p>
            <a:r>
              <a:rPr lang="hr-HR" dirty="0" smtClean="0"/>
              <a:t>Lička Plješivica: </a:t>
            </a:r>
            <a:r>
              <a:rPr lang="hr-HR" dirty="0" smtClean="0">
                <a:hlinkClick r:id="rId8"/>
              </a:rPr>
              <a:t>https://www.youtube.com/watch?v=BdSYjWk3pcs</a:t>
            </a:r>
            <a:endParaRPr lang="hr-HR" dirty="0" smtClean="0"/>
          </a:p>
          <a:p>
            <a:r>
              <a:rPr lang="hr-HR" dirty="0" smtClean="0"/>
              <a:t>Senjsko bilo: </a:t>
            </a:r>
            <a:r>
              <a:rPr lang="hr-HR" dirty="0" smtClean="0">
                <a:hlinkClick r:id="rId9"/>
              </a:rPr>
              <a:t>https://www.youtube.com/watch?v=1xKraYlRkWg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51096-2B80-4B39-97AD-92A66C9710FB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18520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http://www.np-sjeverni-velebit.hr/park/nezivapriroda/geologija/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51096-2B80-4B39-97AD-92A66C9710FB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04968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Gorski kotar </a:t>
            </a:r>
            <a:r>
              <a:rPr lang="hr-HR" dirty="0" err="1" smtClean="0"/>
              <a:t>Adventure</a:t>
            </a:r>
            <a:r>
              <a:rPr lang="hr-HR" dirty="0" smtClean="0"/>
              <a:t>: </a:t>
            </a:r>
            <a:r>
              <a:rPr lang="hr-HR" dirty="0" smtClean="0">
                <a:hlinkClick r:id="rId3"/>
              </a:rPr>
              <a:t>https://www.youtube.com/watch?v=PLQc8_tAH-0</a:t>
            </a:r>
            <a:endParaRPr lang="hr-HR" dirty="0" smtClean="0"/>
          </a:p>
          <a:p>
            <a:r>
              <a:rPr lang="hr-HR" dirty="0" smtClean="0"/>
              <a:t>Vrhovi Balkana: Gorski kotar </a:t>
            </a:r>
            <a:r>
              <a:rPr lang="hr-HR" dirty="0" smtClean="0">
                <a:hlinkClick r:id="rId4"/>
              </a:rPr>
              <a:t>https://www.youtube.com/watch?v=2WZEizgpmJI</a:t>
            </a:r>
            <a:endParaRPr lang="hr-HR" dirty="0" smtClean="0"/>
          </a:p>
          <a:p>
            <a:r>
              <a:rPr lang="hr-HR" dirty="0" smtClean="0"/>
              <a:t>Vrhovi Balkana: Velebit </a:t>
            </a:r>
            <a:r>
              <a:rPr lang="hr-HR" dirty="0" smtClean="0">
                <a:hlinkClick r:id="rId5"/>
              </a:rPr>
              <a:t>https://www.youtube.com/watch?v=wdtCbUw8Xr8</a:t>
            </a:r>
            <a:endParaRPr lang="hr-HR" dirty="0" smtClean="0"/>
          </a:p>
          <a:p>
            <a:r>
              <a:rPr lang="hr-HR" dirty="0" smtClean="0"/>
              <a:t>Goranski vrhovi: Bjelolasica </a:t>
            </a:r>
            <a:r>
              <a:rPr lang="hr-HR" dirty="0" smtClean="0">
                <a:hlinkClick r:id="rId6"/>
              </a:rPr>
              <a:t>https://www.youtube.com/watch?v=_jw8iuBS97s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51096-2B80-4B39-97AD-92A66C9710FB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3953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Geografija, Škola za život: </a:t>
            </a:r>
            <a:r>
              <a:rPr lang="hr-HR" dirty="0" smtClean="0">
                <a:hlinkClick r:id="rId3"/>
              </a:rPr>
              <a:t>https://www.youtube.com/watch?v=c9u0YkhXyqw</a:t>
            </a:r>
            <a:r>
              <a:rPr lang="hr-HR" dirty="0" smtClean="0"/>
              <a:t> Škrape i kamenice</a:t>
            </a:r>
          </a:p>
          <a:p>
            <a:r>
              <a:rPr lang="hr-HR" dirty="0" smtClean="0">
                <a:hlinkClick r:id="rId4"/>
              </a:rPr>
              <a:t>https://speleo-klub-samobor.hr/edukacija/speleologija/</a:t>
            </a:r>
            <a:r>
              <a:rPr lang="hr-HR" dirty="0" smtClean="0"/>
              <a:t> Krški reljef u Hrvatskoj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51096-2B80-4B39-97AD-92A66C9710FB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03852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https://zadarski.slobodnadalmacija.hr/regional/clanak/id/437767/sluzbeno-potvreno-velebitska-kita-gacesina-najveci-jamski-sustav-u-dinarskom-krsu--dulji-od-30-km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http://speleologija.hr/kg-dp-novosti</a:t>
            </a:r>
            <a:endParaRPr lang="hr-HR" dirty="0" smtClean="0"/>
          </a:p>
          <a:p>
            <a:r>
              <a:rPr lang="hr-HR" dirty="0" smtClean="0">
                <a:hlinkClick r:id="rId5"/>
              </a:rPr>
              <a:t>http://www.sv-mihovil.hr/stranice/jamski-sustav-kita-gacesina-drazenova-puhaljka/24.html</a:t>
            </a:r>
            <a:endParaRPr lang="hr-HR" dirty="0" smtClean="0"/>
          </a:p>
          <a:p>
            <a:r>
              <a:rPr lang="hr-HR" dirty="0" smtClean="0">
                <a:hlinkClick r:id="rId6"/>
              </a:rPr>
              <a:t>https://www.dinarskogorje.com/dinarski-krscaron.html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51096-2B80-4B39-97AD-92A66C9710FB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58126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http://speleologija.eu/lukinajama/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A508D-3BC4-4750-9EED-8C11C799CDB4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5398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Lika sa </a:t>
            </a:r>
            <a:r>
              <a:rPr lang="hr-HR" dirty="0" err="1" smtClean="0"/>
              <a:t>Zira</a:t>
            </a:r>
            <a:r>
              <a:rPr lang="hr-HR" dirty="0" smtClean="0"/>
              <a:t>: </a:t>
            </a:r>
            <a:r>
              <a:rPr lang="hr-HR" dirty="0" smtClean="0">
                <a:hlinkClick r:id="rId3"/>
              </a:rPr>
              <a:t>https://www.youtube.com/watch?v=OwjEdYlJOgs</a:t>
            </a:r>
            <a:endParaRPr lang="hr-H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Ličko polje sa </a:t>
            </a:r>
            <a:r>
              <a:rPr lang="hr-HR" dirty="0" err="1" smtClean="0"/>
              <a:t>Zira</a:t>
            </a:r>
            <a:r>
              <a:rPr lang="hr-HR" dirty="0" smtClean="0"/>
              <a:t>: </a:t>
            </a:r>
            <a:r>
              <a:rPr lang="hr-HR" dirty="0" smtClean="0">
                <a:hlinkClick r:id="rId4"/>
              </a:rPr>
              <a:t>https://www.youtube.com/watch?v=2TPuI92s4zw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51096-2B80-4B39-97AD-92A66C9710FB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64168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Ogulin poplava </a:t>
            </a:r>
            <a:r>
              <a:rPr lang="hr-HR" dirty="0" smtClean="0">
                <a:hlinkClick r:id="rId3"/>
              </a:rPr>
              <a:t>https://www.youtube.com/watch?v=JqJV77tB4b8</a:t>
            </a:r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51096-2B80-4B39-97AD-92A66C9710FB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3725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Rijeka Gacka: Od izvora</a:t>
            </a:r>
            <a:r>
              <a:rPr lang="hr-HR" baseline="0" dirty="0" smtClean="0"/>
              <a:t> do ušća </a:t>
            </a:r>
            <a:r>
              <a:rPr lang="hr-HR" dirty="0" smtClean="0">
                <a:hlinkClick r:id="rId3"/>
              </a:rPr>
              <a:t>https://www.youtube.com/watch?v=uOcldj8gpbc</a:t>
            </a:r>
            <a:endParaRPr lang="hr-HR" dirty="0" smtClean="0"/>
          </a:p>
          <a:p>
            <a:r>
              <a:rPr lang="hr-HR" dirty="0" smtClean="0"/>
              <a:t>Rijeka Gacka poplava:</a:t>
            </a:r>
            <a:r>
              <a:rPr lang="hr-HR" baseline="0" dirty="0" smtClean="0"/>
              <a:t> </a:t>
            </a:r>
            <a:r>
              <a:rPr lang="hr-HR" dirty="0" smtClean="0">
                <a:hlinkClick r:id="rId4"/>
              </a:rPr>
              <a:t>https://www.youtube.com/watch?v=2CVgvuOaLcc</a:t>
            </a:r>
            <a:endParaRPr lang="hr-HR" dirty="0" smtClean="0"/>
          </a:p>
          <a:p>
            <a:r>
              <a:rPr lang="hr-HR" dirty="0" smtClean="0"/>
              <a:t>Vodeni val na području Like – reportaža: </a:t>
            </a:r>
            <a:r>
              <a:rPr lang="hr-HR" dirty="0" smtClean="0">
                <a:hlinkClick r:id="rId5"/>
              </a:rPr>
              <a:t>https://www.youtube.com/watch?v=Dnv5oemnIzk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51096-2B80-4B39-97AD-92A66C9710FB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09647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51096-2B80-4B39-97AD-92A66C9710FB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2232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9" cstate="print"/>
          <a:srcRect t="42413" r="2439" b="39378"/>
          <a:stretch>
            <a:fillRect/>
          </a:stretch>
        </p:blipFill>
        <p:spPr bwMode="auto">
          <a:xfrm>
            <a:off x="0" y="0"/>
            <a:ext cx="9144000" cy="72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_mqoo2Rjg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Reljefna obilježja Gorske Hrvatske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Nastavna tema: Reljef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199" y="1851670"/>
            <a:ext cx="2689030" cy="3024336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rijeke </a:t>
            </a:r>
            <a:r>
              <a:rPr lang="hr-HR" dirty="0" smtClean="0"/>
              <a:t>ponornice</a:t>
            </a:r>
          </a:p>
          <a:p>
            <a:r>
              <a:rPr lang="hr-HR" dirty="0" smtClean="0"/>
              <a:t>poplave</a:t>
            </a:r>
          </a:p>
          <a:p>
            <a:r>
              <a:rPr lang="hr-HR" dirty="0" smtClean="0"/>
              <a:t>poljoprivreda</a:t>
            </a:r>
          </a:p>
          <a:p>
            <a:r>
              <a:rPr lang="hr-HR" dirty="0" smtClean="0"/>
              <a:t>rubovi </a:t>
            </a:r>
            <a:r>
              <a:rPr lang="hr-HR" dirty="0"/>
              <a:t>polja </a:t>
            </a:r>
            <a:r>
              <a:rPr lang="hr-HR" dirty="0" smtClean="0"/>
              <a:t>naseljeni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/>
          <a:srcRect r="30260"/>
          <a:stretch/>
        </p:blipFill>
        <p:spPr>
          <a:xfrm>
            <a:off x="5508104" y="2733859"/>
            <a:ext cx="3577977" cy="239984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t="23676" b="14766"/>
          <a:stretch/>
        </p:blipFill>
        <p:spPr bwMode="auto">
          <a:xfrm>
            <a:off x="4258755" y="771549"/>
            <a:ext cx="4792015" cy="196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457200" y="771550"/>
            <a:ext cx="32507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100" b="1" dirty="0" smtClean="0"/>
              <a:t>Ravničarski oblici reljefa:</a:t>
            </a:r>
            <a:endParaRPr lang="hr-HR" dirty="0"/>
          </a:p>
        </p:txBody>
      </p:sp>
      <p:pic>
        <p:nvPicPr>
          <p:cNvPr id="8" name="Picture 10" descr="Lipovo polje (2)"/>
          <p:cNvPicPr>
            <a:picLocks noChangeAspect="1" noChangeArrowheads="1"/>
          </p:cNvPicPr>
          <p:nvPr/>
        </p:nvPicPr>
        <p:blipFill rotWithShape="1">
          <a:blip r:embed="rId5" cstate="print"/>
          <a:srcRect r="13502"/>
          <a:stretch/>
        </p:blipFill>
        <p:spPr bwMode="auto">
          <a:xfrm>
            <a:off x="3198851" y="2775074"/>
            <a:ext cx="2256631" cy="1956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4683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728232"/>
            <a:ext cx="7955384" cy="441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5"/>
          <p:cNvSpPr/>
          <p:nvPr/>
        </p:nvSpPr>
        <p:spPr>
          <a:xfrm rot="1747387">
            <a:off x="3301159" y="1771687"/>
            <a:ext cx="628473" cy="267237"/>
          </a:xfrm>
          <a:prstGeom prst="ellipse">
            <a:avLst/>
          </a:prstGeom>
          <a:solidFill>
            <a:schemeClr val="accent6">
              <a:lumMod val="75000"/>
              <a:alpha val="54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hr-HR" sz="10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1053360">
            <a:off x="3013127" y="1506987"/>
            <a:ext cx="628473" cy="267237"/>
          </a:xfrm>
          <a:prstGeom prst="ellipse">
            <a:avLst/>
          </a:prstGeom>
          <a:solidFill>
            <a:schemeClr val="accent6">
              <a:lumMod val="75000"/>
              <a:alpha val="54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hr-HR" sz="1000" dirty="0">
              <a:solidFill>
                <a:schemeClr val="tx1"/>
              </a:solidFill>
            </a:endParaRPr>
          </a:p>
        </p:txBody>
      </p:sp>
      <p:sp>
        <p:nvSpPr>
          <p:cNvPr id="7" name="Oval 5"/>
          <p:cNvSpPr/>
          <p:nvPr/>
        </p:nvSpPr>
        <p:spPr>
          <a:xfrm rot="2803594">
            <a:off x="3589335" y="1724209"/>
            <a:ext cx="628473" cy="267237"/>
          </a:xfrm>
          <a:prstGeom prst="ellipse">
            <a:avLst/>
          </a:prstGeom>
          <a:solidFill>
            <a:schemeClr val="accent6">
              <a:lumMod val="75000"/>
              <a:alpha val="54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hr-HR" sz="1000" dirty="0">
              <a:solidFill>
                <a:schemeClr val="tx1"/>
              </a:solidFill>
            </a:endParaRPr>
          </a:p>
        </p:txBody>
      </p:sp>
      <p:sp>
        <p:nvSpPr>
          <p:cNvPr id="8" name="Oval 5"/>
          <p:cNvSpPr/>
          <p:nvPr/>
        </p:nvSpPr>
        <p:spPr>
          <a:xfrm rot="2109139">
            <a:off x="2699768" y="1144128"/>
            <a:ext cx="628473" cy="267237"/>
          </a:xfrm>
          <a:prstGeom prst="ellipse">
            <a:avLst/>
          </a:prstGeom>
          <a:solidFill>
            <a:schemeClr val="accent6">
              <a:lumMod val="75000"/>
              <a:alpha val="54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hr-HR" sz="1000" dirty="0" err="1" smtClean="0">
                <a:solidFill>
                  <a:schemeClr val="tx1"/>
                </a:solidFill>
              </a:rPr>
              <a:t>Og</a:t>
            </a:r>
            <a:r>
              <a:rPr lang="hr-HR" sz="1000" dirty="0" smtClean="0">
                <a:solidFill>
                  <a:schemeClr val="tx1"/>
                </a:solidFill>
              </a:rPr>
              <a:t>.-</a:t>
            </a:r>
            <a:r>
              <a:rPr lang="hr-HR" sz="1000" dirty="0" err="1" smtClean="0">
                <a:solidFill>
                  <a:schemeClr val="tx1"/>
                </a:solidFill>
              </a:rPr>
              <a:t>Plašč</a:t>
            </a:r>
            <a:r>
              <a:rPr lang="hr-HR" sz="1000" dirty="0" smtClean="0">
                <a:solidFill>
                  <a:schemeClr val="tx1"/>
                </a:solidFill>
              </a:rPr>
              <a:t>. P.</a:t>
            </a:r>
            <a:endParaRPr lang="hr-HR" sz="1000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t="1807" r="1263" b="76506"/>
          <a:stretch>
            <a:fillRect/>
          </a:stretch>
        </p:blipFill>
        <p:spPr bwMode="auto">
          <a:xfrm>
            <a:off x="260707" y="4192364"/>
            <a:ext cx="878687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t="23494" r="2066" b="65663"/>
          <a:stretch>
            <a:fillRect/>
          </a:stretch>
        </p:blipFill>
        <p:spPr bwMode="auto">
          <a:xfrm>
            <a:off x="260707" y="4620992"/>
            <a:ext cx="871543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t="34097" r="568" b="55060"/>
          <a:stretch>
            <a:fillRect/>
          </a:stretch>
        </p:blipFill>
        <p:spPr bwMode="auto">
          <a:xfrm>
            <a:off x="260707" y="4620992"/>
            <a:ext cx="88487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t="43374" b="43976"/>
          <a:stretch>
            <a:fillRect/>
          </a:stretch>
        </p:blipFill>
        <p:spPr bwMode="auto">
          <a:xfrm>
            <a:off x="251520" y="4591964"/>
            <a:ext cx="889931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t="65061" b="24096"/>
          <a:stretch>
            <a:fillRect/>
          </a:stretch>
        </p:blipFill>
        <p:spPr bwMode="auto">
          <a:xfrm>
            <a:off x="260707" y="4634268"/>
            <a:ext cx="889931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ravokutnik 1"/>
          <p:cNvSpPr/>
          <p:nvPr/>
        </p:nvSpPr>
        <p:spPr>
          <a:xfrm>
            <a:off x="346377" y="2355726"/>
            <a:ext cx="2376264" cy="165618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  <a:p>
            <a:pPr algn="ctr"/>
            <a:r>
              <a:rPr lang="hr-HR" i="1" dirty="0" smtClean="0"/>
              <a:t>Pronađite </a:t>
            </a:r>
            <a:r>
              <a:rPr lang="hr-HR" i="1" dirty="0"/>
              <a:t>u atlasu: </a:t>
            </a:r>
            <a:r>
              <a:rPr lang="hr-HR" dirty="0"/>
              <a:t>Koreničko, </a:t>
            </a:r>
            <a:r>
              <a:rPr lang="hr-HR" dirty="0" err="1"/>
              <a:t>Podlapačko</a:t>
            </a:r>
            <a:r>
              <a:rPr lang="hr-HR" dirty="0"/>
              <a:t>, Gračačko, </a:t>
            </a:r>
            <a:r>
              <a:rPr lang="hr-HR" dirty="0" err="1" smtClean="0"/>
              <a:t>Lapačko</a:t>
            </a:r>
            <a:r>
              <a:rPr lang="hr-HR" dirty="0" smtClean="0"/>
              <a:t> polje, </a:t>
            </a:r>
            <a:r>
              <a:rPr lang="hr-HR" dirty="0" err="1" smtClean="0"/>
              <a:t>Bjelopolje</a:t>
            </a:r>
            <a:endParaRPr lang="hr-HR" dirty="0" smtClean="0"/>
          </a:p>
          <a:p>
            <a:pPr algn="ctr"/>
            <a:r>
              <a:rPr lang="hr-HR" dirty="0" smtClean="0"/>
              <a:t>Delničko, </a:t>
            </a:r>
            <a:r>
              <a:rPr lang="hr-HR" dirty="0" err="1" smtClean="0"/>
              <a:t>Mrkopaljsko</a:t>
            </a:r>
            <a:r>
              <a:rPr lang="hr-HR" dirty="0" smtClean="0"/>
              <a:t>, </a:t>
            </a:r>
            <a:r>
              <a:rPr lang="hr-HR" dirty="0" err="1" smtClean="0"/>
              <a:t>Lič</a:t>
            </a:r>
            <a:r>
              <a:rPr lang="hr-HR" dirty="0" smtClean="0"/>
              <a:t>-polje</a:t>
            </a:r>
          </a:p>
          <a:p>
            <a:pPr algn="ctr"/>
            <a:endParaRPr lang="hr-HR" dirty="0"/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1271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23678"/>
            <a:ext cx="2962672" cy="2880320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Krške zaravni</a:t>
            </a:r>
          </a:p>
          <a:p>
            <a:r>
              <a:rPr lang="hr-HR" dirty="0" smtClean="0"/>
              <a:t>Karlovačka zaravan – najniži dio Gorske Hrvatske</a:t>
            </a:r>
          </a:p>
          <a:p>
            <a:pPr marL="0" indent="0">
              <a:buNone/>
            </a:pPr>
            <a:r>
              <a:rPr lang="hr-HR" sz="2600" i="1" dirty="0" smtClean="0">
                <a:sym typeface="Wingdings" panose="05000000000000000000" pitchFamily="2" charset="2"/>
              </a:rPr>
              <a:t> južni dio Karlovačke zaravni</a:t>
            </a:r>
            <a:endParaRPr lang="hr-HR" sz="2600" i="1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457200" y="771550"/>
            <a:ext cx="32507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100" b="1" dirty="0" smtClean="0"/>
              <a:t>Ravničarski oblici reljefa:</a:t>
            </a:r>
            <a:endParaRPr lang="hr-HR" dirty="0"/>
          </a:p>
        </p:txBody>
      </p:sp>
      <p:pic>
        <p:nvPicPr>
          <p:cNvPr id="4098" name="Picture 2" descr="Rakov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9903" y="1458764"/>
            <a:ext cx="534659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061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728232"/>
            <a:ext cx="7955384" cy="441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5"/>
          <p:cNvSpPr/>
          <p:nvPr/>
        </p:nvSpPr>
        <p:spPr>
          <a:xfrm rot="17515955">
            <a:off x="3108029" y="550069"/>
            <a:ext cx="808705" cy="406427"/>
          </a:xfrm>
          <a:prstGeom prst="ellipse">
            <a:avLst/>
          </a:prstGeom>
          <a:solidFill>
            <a:schemeClr val="accent6">
              <a:lumMod val="75000"/>
              <a:alpha val="54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Karlovačka zaravan</a:t>
            </a:r>
            <a:endParaRPr lang="hr-H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30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b="1" dirty="0" err="1" smtClean="0"/>
              <a:t>Sredogorja</a:t>
            </a:r>
            <a:r>
              <a:rPr lang="hr-HR" b="1" dirty="0" smtClean="0"/>
              <a:t>, gorja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042792" cy="3030985"/>
          </a:xfrm>
        </p:spPr>
        <p:txBody>
          <a:bodyPr/>
          <a:lstStyle/>
          <a:p>
            <a:r>
              <a:rPr lang="hr-HR" dirty="0"/>
              <a:t>krška </a:t>
            </a:r>
            <a:r>
              <a:rPr lang="hr-HR" dirty="0" err="1"/>
              <a:t>sredogorja</a:t>
            </a:r>
            <a:r>
              <a:rPr lang="hr-HR" dirty="0"/>
              <a:t> 500-1000 </a:t>
            </a:r>
            <a:r>
              <a:rPr lang="hr-HR" dirty="0" smtClean="0"/>
              <a:t>m – 70% površine Gorske Hrvatske </a:t>
            </a:r>
          </a:p>
          <a:p>
            <a:r>
              <a:rPr lang="hr-HR" dirty="0"/>
              <a:t>Ličko </a:t>
            </a:r>
            <a:r>
              <a:rPr lang="hr-HR" dirty="0" err="1"/>
              <a:t>sredogorje</a:t>
            </a:r>
            <a:endParaRPr lang="hr-HR" dirty="0"/>
          </a:p>
        </p:txBody>
      </p:sp>
      <p:pic>
        <p:nvPicPr>
          <p:cNvPr id="6146" name="Picture 2" descr="https://41338573-213201863863258730.preview.editmysite.com/uploads/4/1/3/3/41338573/kremen-2005-a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68152"/>
            <a:ext cx="4806392" cy="360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81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064" y="745322"/>
            <a:ext cx="7955384" cy="441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avokutnik 4"/>
          <p:cNvSpPr/>
          <p:nvPr/>
        </p:nvSpPr>
        <p:spPr>
          <a:xfrm>
            <a:off x="6660232" y="1347612"/>
            <a:ext cx="1080120" cy="101037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Oval 5"/>
          <p:cNvSpPr/>
          <p:nvPr/>
        </p:nvSpPr>
        <p:spPr>
          <a:xfrm rot="1453500">
            <a:off x="2907040" y="1583949"/>
            <a:ext cx="1197947" cy="214314"/>
          </a:xfrm>
          <a:prstGeom prst="ellipse">
            <a:avLst/>
          </a:prstGeom>
          <a:solidFill>
            <a:schemeClr val="accent6">
              <a:lumMod val="75000"/>
              <a:alpha val="54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Ličko sredogorje</a:t>
            </a:r>
            <a:endParaRPr lang="hr-H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1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b="1" dirty="0"/>
              <a:t>Planinski reljef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&gt; 1000 </a:t>
            </a:r>
            <a:r>
              <a:rPr lang="hr-HR" dirty="0" smtClean="0"/>
              <a:t>m</a:t>
            </a:r>
          </a:p>
          <a:p>
            <a:pPr lvl="0"/>
            <a:r>
              <a:rPr lang="hr-HR" dirty="0"/>
              <a:t>dio dinarskog planinskog sustava; </a:t>
            </a:r>
            <a:endParaRPr lang="hr-HR" dirty="0" smtClean="0"/>
          </a:p>
          <a:p>
            <a:pPr lvl="0"/>
            <a:r>
              <a:rPr lang="hr-HR" dirty="0" smtClean="0"/>
              <a:t>mlade </a:t>
            </a:r>
          </a:p>
          <a:p>
            <a:pPr lvl="0"/>
            <a:r>
              <a:rPr lang="hr-HR" dirty="0" smtClean="0"/>
              <a:t>taloženje </a:t>
            </a:r>
            <a:r>
              <a:rPr lang="hr-HR" dirty="0"/>
              <a:t>vapnenca i dolomita;</a:t>
            </a:r>
          </a:p>
          <a:p>
            <a:r>
              <a:rPr lang="hr-HR" dirty="0" smtClean="0"/>
              <a:t>Risnjak</a:t>
            </a:r>
            <a:r>
              <a:rPr lang="hr-HR" dirty="0"/>
              <a:t>, </a:t>
            </a:r>
            <a:r>
              <a:rPr lang="hr-HR" dirty="0" err="1"/>
              <a:t>Tuhobić</a:t>
            </a:r>
            <a:r>
              <a:rPr lang="hr-HR" dirty="0"/>
              <a:t>, Senjsko bilo, Velebit (naša najduža planina 160 km), Velika i Mala Kapela, Lička </a:t>
            </a:r>
            <a:r>
              <a:rPr lang="hr-HR" dirty="0" err="1"/>
              <a:t>Plješevica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0068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2951"/>
          <a:stretch/>
        </p:blipFill>
        <p:spPr bwMode="auto">
          <a:xfrm>
            <a:off x="251520" y="843558"/>
            <a:ext cx="8786842" cy="47365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</p:pic>
      <p:sp>
        <p:nvSpPr>
          <p:cNvPr id="9" name="Oval 7"/>
          <p:cNvSpPr/>
          <p:nvPr/>
        </p:nvSpPr>
        <p:spPr>
          <a:xfrm rot="1814143">
            <a:off x="1649202" y="1038869"/>
            <a:ext cx="470259" cy="198731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hr-HR" sz="1000" dirty="0">
              <a:solidFill>
                <a:schemeClr val="tx1"/>
              </a:solidFill>
            </a:endParaRPr>
          </a:p>
        </p:txBody>
      </p:sp>
      <p:sp>
        <p:nvSpPr>
          <p:cNvPr id="10" name="Oval 8"/>
          <p:cNvSpPr/>
          <p:nvPr/>
        </p:nvSpPr>
        <p:spPr>
          <a:xfrm rot="1710535">
            <a:off x="1906122" y="1275021"/>
            <a:ext cx="449217" cy="172319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hr-HR" sz="1000" dirty="0">
              <a:solidFill>
                <a:schemeClr val="tx1"/>
              </a:solidFill>
            </a:endParaRPr>
          </a:p>
        </p:txBody>
      </p:sp>
      <p:sp>
        <p:nvSpPr>
          <p:cNvPr id="11" name="Oval 9"/>
          <p:cNvSpPr/>
          <p:nvPr/>
        </p:nvSpPr>
        <p:spPr>
          <a:xfrm rot="1710535">
            <a:off x="2645902" y="1716349"/>
            <a:ext cx="449217" cy="172319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hr-HR" sz="1000" dirty="0">
              <a:solidFill>
                <a:schemeClr val="tx1"/>
              </a:solidFill>
            </a:endParaRPr>
          </a:p>
        </p:txBody>
      </p:sp>
      <p:sp>
        <p:nvSpPr>
          <p:cNvPr id="12" name="Oval 10"/>
          <p:cNvSpPr/>
          <p:nvPr/>
        </p:nvSpPr>
        <p:spPr>
          <a:xfrm rot="964581">
            <a:off x="2737228" y="2067843"/>
            <a:ext cx="1598308" cy="378268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hr-HR" sz="1000" dirty="0">
              <a:solidFill>
                <a:schemeClr val="tx1"/>
              </a:solidFill>
            </a:endParaRPr>
          </a:p>
        </p:txBody>
      </p:sp>
      <p:sp>
        <p:nvSpPr>
          <p:cNvPr id="13" name="Oval 11"/>
          <p:cNvSpPr/>
          <p:nvPr/>
        </p:nvSpPr>
        <p:spPr>
          <a:xfrm rot="1443163">
            <a:off x="2132001" y="1222011"/>
            <a:ext cx="834016" cy="172305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hr-HR" sz="1000" dirty="0">
              <a:solidFill>
                <a:schemeClr val="tx1"/>
              </a:solidFill>
            </a:endParaRPr>
          </a:p>
        </p:txBody>
      </p:sp>
      <p:sp>
        <p:nvSpPr>
          <p:cNvPr id="14" name="Oval 12"/>
          <p:cNvSpPr/>
          <p:nvPr/>
        </p:nvSpPr>
        <p:spPr>
          <a:xfrm rot="617329">
            <a:off x="2853461" y="1420372"/>
            <a:ext cx="890297" cy="201413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hr-HR" sz="1000" dirty="0">
              <a:solidFill>
                <a:schemeClr val="tx1"/>
              </a:solidFill>
            </a:endParaRPr>
          </a:p>
        </p:txBody>
      </p:sp>
      <p:sp>
        <p:nvSpPr>
          <p:cNvPr id="15" name="Oval 13"/>
          <p:cNvSpPr/>
          <p:nvPr/>
        </p:nvSpPr>
        <p:spPr>
          <a:xfrm rot="2473986">
            <a:off x="3592568" y="1712991"/>
            <a:ext cx="890297" cy="224177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hr-HR" sz="1000" dirty="0">
              <a:solidFill>
                <a:schemeClr val="tx1"/>
              </a:solidFill>
            </a:endParaRPr>
          </a:p>
        </p:txBody>
      </p:sp>
      <p:sp>
        <p:nvSpPr>
          <p:cNvPr id="22" name="Rounded Rectangle 20"/>
          <p:cNvSpPr/>
          <p:nvPr/>
        </p:nvSpPr>
        <p:spPr>
          <a:xfrm>
            <a:off x="6582247" y="1994504"/>
            <a:ext cx="2357454" cy="6429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dirty="0">
                <a:sym typeface="Wingdings" pitchFamily="2" charset="2"/>
              </a:rPr>
              <a:t> Nacionalni park</a:t>
            </a:r>
          </a:p>
        </p:txBody>
      </p:sp>
      <p:sp>
        <p:nvSpPr>
          <p:cNvPr id="23" name="Rounded Rectangle 21"/>
          <p:cNvSpPr/>
          <p:nvPr/>
        </p:nvSpPr>
        <p:spPr>
          <a:xfrm>
            <a:off x="6535026" y="2811427"/>
            <a:ext cx="2357454" cy="114300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dirty="0">
                <a:sym typeface="Wingdings" pitchFamily="2" charset="2"/>
              </a:rPr>
              <a:t>Park prirode</a:t>
            </a:r>
          </a:p>
          <a:p>
            <a:pPr algn="ctr"/>
            <a:r>
              <a:rPr lang="hr-HR" dirty="0">
                <a:sym typeface="Wingdings" pitchFamily="2" charset="2"/>
              </a:rPr>
              <a:t>NP Sjeverni Velebit</a:t>
            </a:r>
          </a:p>
          <a:p>
            <a:pPr algn="ctr"/>
            <a:r>
              <a:rPr lang="hr-HR" dirty="0">
                <a:sym typeface="Wingdings" pitchFamily="2" charset="2"/>
              </a:rPr>
              <a:t>NP Paklenica</a:t>
            </a:r>
          </a:p>
        </p:txBody>
      </p:sp>
      <p:pic>
        <p:nvPicPr>
          <p:cNvPr id="29" name="Picture 5" descr="H:\My Documents_Jasna\My Pictures_dio\Vrsi, Zadar, Vir, 2008\IMG_9167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 l="28125" t="29167" b="27083"/>
          <a:stretch>
            <a:fillRect/>
          </a:stretch>
        </p:blipFill>
        <p:spPr bwMode="auto">
          <a:xfrm>
            <a:off x="0" y="2493084"/>
            <a:ext cx="5572132" cy="2543812"/>
          </a:xfrm>
          <a:prstGeom prst="rect">
            <a:avLst/>
          </a:prstGeom>
          <a:noFill/>
        </p:spPr>
      </p:pic>
      <p:pic>
        <p:nvPicPr>
          <p:cNvPr id="32" name="Picture 11" descr="H:\My Documents_Jasna\My Pictures_dio\zavižan, sv. juraj, senj\IMG_8475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-3918655" y="5580081"/>
            <a:ext cx="3047989" cy="2285992"/>
          </a:xfrm>
          <a:prstGeom prst="rect">
            <a:avLst/>
          </a:prstGeom>
          <a:noFill/>
        </p:spPr>
      </p:pic>
      <p:pic>
        <p:nvPicPr>
          <p:cNvPr id="33" name="Picture 12" descr="H:\My Documents_Jasna\My Pictures_dio\zavižan, sv. juraj, senj\IMG_8494.jp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 t="28125"/>
          <a:stretch>
            <a:fillRect/>
          </a:stretch>
        </p:blipFill>
        <p:spPr bwMode="auto">
          <a:xfrm>
            <a:off x="-5752214" y="2901364"/>
            <a:ext cx="3357554" cy="1809935"/>
          </a:xfrm>
          <a:prstGeom prst="rect">
            <a:avLst/>
          </a:prstGeom>
          <a:noFill/>
        </p:spPr>
      </p:pic>
      <p:pic>
        <p:nvPicPr>
          <p:cNvPr id="35" name="Picture 15" descr="H:\My Documents_Jasna\My Pictures_dio\zavižan, sv. juraj, senj\IMG_8575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5071215" y="19020"/>
            <a:ext cx="4000496" cy="3000373"/>
          </a:xfrm>
          <a:prstGeom prst="rect">
            <a:avLst/>
          </a:prstGeom>
          <a:noFill/>
        </p:spPr>
      </p:pic>
      <p:pic>
        <p:nvPicPr>
          <p:cNvPr id="38" name="Slika 3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68443" y="1948744"/>
            <a:ext cx="2553266" cy="2913044"/>
          </a:xfrm>
          <a:prstGeom prst="rect">
            <a:avLst/>
          </a:prstGeom>
        </p:spPr>
      </p:pic>
      <p:sp>
        <p:nvSpPr>
          <p:cNvPr id="19" name="Pravokutnik 18"/>
          <p:cNvSpPr/>
          <p:nvPr/>
        </p:nvSpPr>
        <p:spPr>
          <a:xfrm>
            <a:off x="74353" y="2371543"/>
            <a:ext cx="2559362" cy="6952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r>
              <a:rPr lang="hr-HR" i="1" dirty="0" smtClean="0"/>
              <a:t>Pronađite </a:t>
            </a:r>
            <a:r>
              <a:rPr lang="hr-HR" i="1" dirty="0"/>
              <a:t>u atlasu: </a:t>
            </a:r>
            <a:r>
              <a:rPr lang="hr-HR" dirty="0" err="1" smtClean="0"/>
              <a:t>Bitoraj</a:t>
            </a:r>
            <a:r>
              <a:rPr lang="hr-HR" dirty="0" smtClean="0"/>
              <a:t>, Viševica, </a:t>
            </a:r>
            <a:r>
              <a:rPr lang="hr-HR" dirty="0" err="1" smtClean="0"/>
              <a:t>Poštak</a:t>
            </a:r>
            <a:endParaRPr lang="hr-HR" dirty="0"/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1209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 animBg="1"/>
      <p:bldP spid="22" grpId="1" animBg="1"/>
      <p:bldP spid="23" grpId="0" animBg="1"/>
      <p:bldP spid="23" grpId="1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74811"/>
            <a:ext cx="8229600" cy="328787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7614"/>
            <a:ext cx="4906888" cy="3739974"/>
          </a:xfrm>
        </p:spPr>
        <p:txBody>
          <a:bodyPr>
            <a:noAutofit/>
          </a:bodyPr>
          <a:lstStyle/>
          <a:p>
            <a:r>
              <a:rPr lang="hr-HR" sz="1400" dirty="0" smtClean="0"/>
              <a:t>Sljedeće zadatke riješite na slijepoj karti uz pomoć geografske karte Republike Hrvatske u atlasu</a:t>
            </a:r>
          </a:p>
          <a:p>
            <a:pPr lvl="0"/>
            <a:r>
              <a:rPr lang="hr-HR" sz="1400" dirty="0"/>
              <a:t>Znakom za špilju </a:t>
            </a:r>
            <a:r>
              <a:rPr lang="hr-HR" sz="1400" b="1" dirty="0"/>
              <a:t>označite</a:t>
            </a:r>
            <a:r>
              <a:rPr lang="hr-HR" sz="1400" dirty="0"/>
              <a:t> Cerovačke špilje i </a:t>
            </a:r>
            <a:r>
              <a:rPr lang="hr-HR" sz="1400" b="1" dirty="0"/>
              <a:t>napišite</a:t>
            </a:r>
            <a:r>
              <a:rPr lang="hr-HR" sz="1400" dirty="0"/>
              <a:t> naziv. </a:t>
            </a:r>
          </a:p>
          <a:p>
            <a:pPr lvl="0"/>
            <a:r>
              <a:rPr lang="hr-HR" sz="1400" b="1" dirty="0"/>
              <a:t>Napišite</a:t>
            </a:r>
            <a:r>
              <a:rPr lang="hr-HR" sz="1400" dirty="0"/>
              <a:t> na odgovarajuće mjesto na karti naziv polja u kršu: Ličko, Gacko, Krbavsko, </a:t>
            </a:r>
            <a:r>
              <a:rPr lang="hr-HR" sz="1400" dirty="0" err="1"/>
              <a:t>Drežničko</a:t>
            </a:r>
            <a:r>
              <a:rPr lang="hr-HR" sz="1400" dirty="0"/>
              <a:t> </a:t>
            </a:r>
            <a:r>
              <a:rPr lang="hr-HR" sz="1400" dirty="0" smtClean="0"/>
              <a:t>, Ogulinsko-</a:t>
            </a:r>
            <a:r>
              <a:rPr lang="hr-HR" sz="1400" dirty="0" err="1" smtClean="0"/>
              <a:t>plaščansko</a:t>
            </a:r>
            <a:r>
              <a:rPr lang="hr-HR" sz="1400" dirty="0" smtClean="0"/>
              <a:t> polje</a:t>
            </a:r>
            <a:endParaRPr lang="hr-HR" sz="1400" dirty="0"/>
          </a:p>
          <a:p>
            <a:pPr lvl="0"/>
            <a:r>
              <a:rPr lang="hr-HR" sz="1400" b="1" dirty="0"/>
              <a:t>Zaokružite</a:t>
            </a:r>
            <a:r>
              <a:rPr lang="hr-HR" sz="1400" dirty="0"/>
              <a:t> na karti najveće  polje.</a:t>
            </a:r>
          </a:p>
          <a:p>
            <a:pPr lvl="0"/>
            <a:r>
              <a:rPr lang="hr-HR" sz="1400" b="1" dirty="0"/>
              <a:t>Imenujte</a:t>
            </a:r>
            <a:r>
              <a:rPr lang="hr-HR" sz="1400" dirty="0"/>
              <a:t> i </a:t>
            </a:r>
            <a:r>
              <a:rPr lang="hr-HR" sz="1400" b="1" dirty="0"/>
              <a:t>podebljajte</a:t>
            </a:r>
            <a:r>
              <a:rPr lang="hr-HR" sz="1400" dirty="0"/>
              <a:t> veće rijeke koje teku poljima i napišite naziv.</a:t>
            </a:r>
          </a:p>
          <a:p>
            <a:pPr lvl="0"/>
            <a:r>
              <a:rPr lang="hr-HR" sz="1400" dirty="0" smtClean="0"/>
              <a:t>Žuto </a:t>
            </a:r>
            <a:r>
              <a:rPr lang="hr-HR" sz="1400" b="1" dirty="0"/>
              <a:t>obojite</a:t>
            </a:r>
            <a:r>
              <a:rPr lang="hr-HR" sz="1400" dirty="0"/>
              <a:t> </a:t>
            </a:r>
            <a:r>
              <a:rPr lang="hr-HR" sz="1400" dirty="0" smtClean="0"/>
              <a:t>Ličko </a:t>
            </a:r>
            <a:r>
              <a:rPr lang="hr-HR" sz="1400" dirty="0" err="1" smtClean="0"/>
              <a:t>sredogorje</a:t>
            </a:r>
            <a:endParaRPr lang="hr-HR" sz="1400" dirty="0"/>
          </a:p>
          <a:p>
            <a:r>
              <a:rPr lang="hr-HR" sz="1400" b="1" dirty="0"/>
              <a:t>Smeđe</a:t>
            </a:r>
            <a:r>
              <a:rPr lang="hr-HR" sz="1400" dirty="0"/>
              <a:t> obojite i slovima označite planine </a:t>
            </a:r>
            <a:r>
              <a:rPr lang="hr-HR" sz="1400" dirty="0" smtClean="0"/>
              <a:t>Gorske </a:t>
            </a:r>
            <a:r>
              <a:rPr lang="hr-HR" sz="1400" dirty="0"/>
              <a:t>Hrvatske: </a:t>
            </a:r>
            <a:r>
              <a:rPr lang="hr-HR" sz="1400" dirty="0" smtClean="0"/>
              <a:t>R-Risnjak</a:t>
            </a:r>
            <a:r>
              <a:rPr lang="hr-HR" sz="1400" dirty="0"/>
              <a:t>, T-</a:t>
            </a:r>
            <a:r>
              <a:rPr lang="hr-HR" sz="1400" dirty="0" err="1"/>
              <a:t>Tuhobić</a:t>
            </a:r>
            <a:r>
              <a:rPr lang="hr-HR" sz="1400" dirty="0"/>
              <a:t>, SB-Senjsko bilo, V-Velebit, VK-Velika, MK- Mala Kapela, LP-Lička </a:t>
            </a:r>
            <a:r>
              <a:rPr lang="hr-HR" sz="1400" dirty="0" err="1" smtClean="0"/>
              <a:t>Plješevica</a:t>
            </a:r>
            <a:endParaRPr lang="hr-HR" sz="1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843558"/>
            <a:ext cx="3419872" cy="42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309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1176" y="843558"/>
            <a:ext cx="4114800" cy="15841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2800" i="1" dirty="0">
                <a:hlinkClick r:id="rId3"/>
              </a:rPr>
              <a:t>Velebite, vilovito stijenje, </a:t>
            </a:r>
            <a:endParaRPr lang="hr-HR" sz="2800" i="1" dirty="0" smtClean="0">
              <a:hlinkClick r:id="rId3"/>
            </a:endParaRPr>
          </a:p>
          <a:p>
            <a:pPr marL="0" indent="0">
              <a:buNone/>
            </a:pPr>
            <a:r>
              <a:rPr lang="hr-HR" sz="2800" i="1" dirty="0" smtClean="0">
                <a:hlinkClick r:id="rId3"/>
              </a:rPr>
              <a:t>ja </a:t>
            </a:r>
            <a:r>
              <a:rPr lang="hr-HR" sz="2800" i="1" dirty="0">
                <a:hlinkClick r:id="rId3"/>
              </a:rPr>
              <a:t>ljubim tvoje smilje, </a:t>
            </a:r>
            <a:endParaRPr lang="hr-HR" sz="2800" i="1" dirty="0" smtClean="0">
              <a:hlinkClick r:id="rId3"/>
            </a:endParaRPr>
          </a:p>
          <a:p>
            <a:pPr marL="0" indent="0">
              <a:buNone/>
            </a:pPr>
            <a:r>
              <a:rPr lang="hr-HR" sz="2800" i="1" dirty="0" smtClean="0">
                <a:hlinkClick r:id="rId3"/>
              </a:rPr>
              <a:t>volim </a:t>
            </a:r>
            <a:r>
              <a:rPr lang="hr-HR" sz="2800" i="1" dirty="0">
                <a:hlinkClick r:id="rId3"/>
              </a:rPr>
              <a:t>tvoga u gorici vuka, </a:t>
            </a:r>
            <a:endParaRPr lang="hr-HR" sz="2800" i="1" dirty="0" smtClean="0">
              <a:hlinkClick r:id="rId3"/>
            </a:endParaRPr>
          </a:p>
          <a:p>
            <a:pPr marL="0" indent="0">
              <a:buNone/>
            </a:pPr>
            <a:r>
              <a:rPr lang="hr-HR" sz="2800" i="1" dirty="0" smtClean="0">
                <a:hlinkClick r:id="rId3"/>
              </a:rPr>
              <a:t>i </a:t>
            </a:r>
            <a:r>
              <a:rPr lang="hr-HR" sz="2800" i="1" dirty="0">
                <a:hlinkClick r:id="rId3"/>
              </a:rPr>
              <a:t>onoga ličkoga hajduka. </a:t>
            </a:r>
            <a:endParaRPr lang="hr-HR" sz="2800" i="1" dirty="0"/>
          </a:p>
        </p:txBody>
      </p:sp>
      <p:pic>
        <p:nvPicPr>
          <p:cNvPr id="1026" name="Picture 2" descr="Fotografija Svjetlane ViÅ¡niÄ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43558"/>
            <a:ext cx="4388556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ografija Svjetlane ViÅ¡niÄ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" y="2392556"/>
            <a:ext cx="4258816" cy="239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tografija Svjetlane ViÅ¡niÄ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1314" y="3417955"/>
            <a:ext cx="4369241" cy="13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Gorska Hrvatska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258816" cy="3312369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Najviši dio Hrvatske</a:t>
            </a:r>
          </a:p>
          <a:p>
            <a:r>
              <a:rPr lang="hr-HR" dirty="0" smtClean="0"/>
              <a:t>500-1000 m </a:t>
            </a:r>
            <a:r>
              <a:rPr lang="hr-HR" dirty="0" err="1" smtClean="0"/>
              <a:t>n.v</a:t>
            </a:r>
            <a:r>
              <a:rPr lang="hr-HR" dirty="0" smtClean="0"/>
              <a:t>.</a:t>
            </a:r>
          </a:p>
          <a:p>
            <a:r>
              <a:rPr lang="hr-HR" dirty="0" smtClean="0"/>
              <a:t>Planinski lanci i pobrđa </a:t>
            </a:r>
            <a:r>
              <a:rPr lang="hr-HR" dirty="0" smtClean="0">
                <a:sym typeface="Wingdings" panose="05000000000000000000" pitchFamily="2" charset="2"/>
              </a:rPr>
              <a:t> bujni biljni pokrivač i veliki udio šuma temelj gospodarstva Gorske Hrvatske</a:t>
            </a:r>
            <a:endParaRPr lang="hr-HR" dirty="0" smtClean="0"/>
          </a:p>
        </p:txBody>
      </p:sp>
      <p:pic>
        <p:nvPicPr>
          <p:cNvPr id="2050" name="Picture 2" descr="Fotografija Svjetlane ViÅ¡niÄ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79342"/>
            <a:ext cx="3851769" cy="216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tografija Svjetlane ViÅ¡niÄ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729"/>
          <a:stretch/>
        </p:blipFill>
        <p:spPr bwMode="auto">
          <a:xfrm>
            <a:off x="4932040" y="3003798"/>
            <a:ext cx="3845101" cy="172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899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064" y="745322"/>
            <a:ext cx="7955384" cy="441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avokutnik 4"/>
          <p:cNvSpPr/>
          <p:nvPr/>
        </p:nvSpPr>
        <p:spPr>
          <a:xfrm>
            <a:off x="6660232" y="1027891"/>
            <a:ext cx="1080120" cy="4320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683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15566"/>
            <a:ext cx="3420791" cy="713234"/>
          </a:xfrm>
        </p:spPr>
        <p:txBody>
          <a:bodyPr>
            <a:noAutofit/>
          </a:bodyPr>
          <a:lstStyle/>
          <a:p>
            <a:pPr algn="l"/>
            <a:r>
              <a:rPr lang="hr-HR" sz="3200" dirty="0" smtClean="0"/>
              <a:t>Gorska Hrvatska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8"/>
            <a:ext cx="3568435" cy="3579862"/>
          </a:xfrm>
        </p:spPr>
        <p:txBody>
          <a:bodyPr>
            <a:normAutofit fontScale="70000" lnSpcReduction="20000"/>
          </a:bodyPr>
          <a:lstStyle/>
          <a:p>
            <a:r>
              <a:rPr lang="hr-HR" dirty="0"/>
              <a:t>prevladavaju karbonatne stijene (vapnenci i dolomiti) koje su  topive u vodi, </a:t>
            </a:r>
            <a:endParaRPr lang="hr-HR" dirty="0" smtClean="0"/>
          </a:p>
          <a:p>
            <a:r>
              <a:rPr lang="hr-HR" dirty="0" smtClean="0"/>
              <a:t>otapanjem </a:t>
            </a:r>
            <a:r>
              <a:rPr lang="hr-HR" dirty="0"/>
              <a:t>se izlučuje kalcijev karbonat i stvaraju se krški oblici </a:t>
            </a:r>
            <a:r>
              <a:rPr lang="hr-HR" dirty="0" smtClean="0"/>
              <a:t>reljefa</a:t>
            </a:r>
          </a:p>
          <a:p>
            <a:r>
              <a:rPr lang="hr-HR" dirty="0" smtClean="0"/>
              <a:t>Manji površinski oblici: ponikve, kamenice, škrape</a:t>
            </a:r>
          </a:p>
          <a:p>
            <a:r>
              <a:rPr lang="hr-HR" i="1" dirty="0" smtClean="0"/>
              <a:t>Pokriveni krš</a:t>
            </a:r>
            <a:endParaRPr lang="hr-HR" i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769771"/>
            <a:ext cx="4042792" cy="4034227"/>
          </a:xfrm>
          <a:prstGeom prst="rect">
            <a:avLst/>
          </a:prstGeom>
        </p:spPr>
      </p:pic>
      <p:pic>
        <p:nvPicPr>
          <p:cNvPr id="9" name="Picture 8" descr="498290a929"/>
          <p:cNvPicPr>
            <a:picLocks noChangeAspect="1" noChangeArrowheads="1"/>
          </p:cNvPicPr>
          <p:nvPr/>
        </p:nvPicPr>
        <p:blipFill rotWithShape="1">
          <a:blip r:embed="rId4" cstate="print"/>
          <a:srcRect l="3909" t="9174" r="11130" b="9709"/>
          <a:stretch/>
        </p:blipFill>
        <p:spPr bwMode="auto">
          <a:xfrm>
            <a:off x="4025635" y="3162116"/>
            <a:ext cx="2468496" cy="150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Fotografija Svjetlane ViÅ¡niÄ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0155" y="843558"/>
            <a:ext cx="2326341" cy="422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305" y="1053669"/>
            <a:ext cx="2653896" cy="183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822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>
            <a:normAutofit/>
          </a:bodyPr>
          <a:lstStyle/>
          <a:p>
            <a:pPr algn="l"/>
            <a:r>
              <a:rPr lang="hr-HR" sz="3600" u="sng" dirty="0"/>
              <a:t>Krški oblici reljefa</a:t>
            </a:r>
            <a:r>
              <a:rPr lang="hr-HR" sz="3600" dirty="0"/>
              <a:t>:  podzemni krški </a:t>
            </a:r>
            <a:r>
              <a:rPr lang="hr-HR" sz="3600" dirty="0" smtClean="0"/>
              <a:t>oblici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826768" cy="3240361"/>
          </a:xfrm>
        </p:spPr>
        <p:txBody>
          <a:bodyPr>
            <a:normAutofit fontScale="70000" lnSpcReduction="20000"/>
          </a:bodyPr>
          <a:lstStyle/>
          <a:p>
            <a:r>
              <a:rPr lang="hr-HR" b="1" dirty="0" smtClean="0"/>
              <a:t>Špilje </a:t>
            </a:r>
            <a:r>
              <a:rPr lang="hr-HR" dirty="0" smtClean="0"/>
              <a:t>– vodoravni kanali</a:t>
            </a:r>
          </a:p>
          <a:p>
            <a:r>
              <a:rPr lang="hr-HR" dirty="0"/>
              <a:t>Kita </a:t>
            </a:r>
            <a:r>
              <a:rPr lang="hr-HR" dirty="0" err="1"/>
              <a:t>Gaćešina</a:t>
            </a:r>
            <a:r>
              <a:rPr lang="hr-HR" dirty="0"/>
              <a:t> je </a:t>
            </a:r>
            <a:r>
              <a:rPr lang="hr-HR" dirty="0" smtClean="0"/>
              <a:t>najveći špiljski </a:t>
            </a:r>
            <a:r>
              <a:rPr lang="hr-HR" dirty="0"/>
              <a:t>sustav u Hrvatskoj 24558 </a:t>
            </a:r>
            <a:r>
              <a:rPr lang="hr-HR" dirty="0" smtClean="0"/>
              <a:t>m</a:t>
            </a:r>
          </a:p>
          <a:p>
            <a:r>
              <a:rPr lang="hr-HR" dirty="0"/>
              <a:t>Cerovačke </a:t>
            </a:r>
            <a:r>
              <a:rPr lang="hr-HR" dirty="0" smtClean="0"/>
              <a:t>špilje</a:t>
            </a:r>
          </a:p>
          <a:p>
            <a:r>
              <a:rPr lang="hr-HR" b="1" dirty="0" smtClean="0"/>
              <a:t>Jame</a:t>
            </a:r>
            <a:r>
              <a:rPr lang="hr-HR" dirty="0" smtClean="0"/>
              <a:t> – okomiti kanali</a:t>
            </a:r>
          </a:p>
          <a:p>
            <a:r>
              <a:rPr lang="hr-HR" dirty="0"/>
              <a:t>Lukina jama -Trojama je najdublji speleološki objekt u Hrvatskoj </a:t>
            </a:r>
            <a:r>
              <a:rPr lang="hr-HR" dirty="0" smtClean="0"/>
              <a:t>(1431 </a:t>
            </a:r>
            <a:r>
              <a:rPr lang="hr-HR" dirty="0"/>
              <a:t>m) </a:t>
            </a:r>
          </a:p>
        </p:txBody>
      </p:sp>
      <p:pic>
        <p:nvPicPr>
          <p:cNvPr id="8" name="Picture 10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1272" y="1486942"/>
            <a:ext cx="4291796" cy="3228396"/>
          </a:xfrm>
          <a:prstGeom prst="rect">
            <a:avLst/>
          </a:prstGeom>
          <a:noFill/>
          <a:ln w="38100">
            <a:solidFill>
              <a:srgbClr val="3333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1836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14" descr="lukina%20ja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822325"/>
            <a:ext cx="1689100" cy="4207395"/>
          </a:xfrm>
          <a:prstGeom prst="rect">
            <a:avLst/>
          </a:prstGeom>
          <a:noFill/>
          <a:ln w="38100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5" name="Picture 17" descr="52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3225" y="822325"/>
            <a:ext cx="5618132" cy="4208544"/>
          </a:xfrm>
          <a:prstGeom prst="rect">
            <a:avLst/>
          </a:prstGeom>
          <a:noFill/>
          <a:ln w="38100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52975" y="942975"/>
            <a:ext cx="3432191" cy="482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Lukina jama – među najdubljima na svijetu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951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3250704" cy="1152128"/>
          </a:xfrm>
        </p:spPr>
        <p:txBody>
          <a:bodyPr>
            <a:normAutofit/>
          </a:bodyPr>
          <a:lstStyle/>
          <a:p>
            <a:pPr algn="l"/>
            <a:r>
              <a:rPr lang="hr-HR" sz="3100" b="1" dirty="0" smtClean="0"/>
              <a:t>Ravničarski oblici reljefa: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23678"/>
            <a:ext cx="3106688" cy="2800996"/>
          </a:xfrm>
        </p:spPr>
        <p:txBody>
          <a:bodyPr>
            <a:normAutofit fontScale="70000" lnSpcReduction="20000"/>
          </a:bodyPr>
          <a:lstStyle/>
          <a:p>
            <a:r>
              <a:rPr lang="hr-HR" b="1" dirty="0"/>
              <a:t>Polja u </a:t>
            </a:r>
            <a:r>
              <a:rPr lang="hr-HR" b="1" dirty="0" smtClean="0"/>
              <a:t>kršu </a:t>
            </a:r>
            <a:r>
              <a:rPr lang="hr-HR" dirty="0" smtClean="0"/>
              <a:t>u Lici: </a:t>
            </a:r>
          </a:p>
          <a:p>
            <a:r>
              <a:rPr lang="hr-HR" dirty="0" smtClean="0"/>
              <a:t>Ličko</a:t>
            </a:r>
          </a:p>
          <a:p>
            <a:r>
              <a:rPr lang="hr-HR" dirty="0" smtClean="0"/>
              <a:t>Gacko</a:t>
            </a:r>
          </a:p>
          <a:p>
            <a:r>
              <a:rPr lang="hr-HR" dirty="0" smtClean="0"/>
              <a:t>Krbavsko </a:t>
            </a:r>
            <a:r>
              <a:rPr lang="hr-HR" dirty="0"/>
              <a:t>( </a:t>
            </a:r>
            <a:r>
              <a:rPr lang="hr-HR" dirty="0" smtClean="0"/>
              <a:t>&gt;500m</a:t>
            </a:r>
            <a:r>
              <a:rPr lang="hr-HR" dirty="0"/>
              <a:t>, </a:t>
            </a:r>
            <a:r>
              <a:rPr lang="hr-HR" dirty="0" smtClean="0"/>
              <a:t>najviše </a:t>
            </a:r>
            <a:r>
              <a:rPr lang="hr-HR" dirty="0"/>
              <a:t>u Hrvatskoj</a:t>
            </a:r>
            <a:r>
              <a:rPr lang="hr-HR" dirty="0" smtClean="0"/>
              <a:t>)</a:t>
            </a:r>
          </a:p>
          <a:p>
            <a:r>
              <a:rPr lang="hr-HR" dirty="0" smtClean="0"/>
              <a:t>Koreničko, </a:t>
            </a:r>
            <a:r>
              <a:rPr lang="hr-HR" dirty="0" err="1" smtClean="0"/>
              <a:t>Podlapačko</a:t>
            </a:r>
            <a:r>
              <a:rPr lang="hr-HR" dirty="0" smtClean="0"/>
              <a:t>, Gračačko, </a:t>
            </a:r>
            <a:r>
              <a:rPr lang="hr-HR" dirty="0" err="1" smtClean="0"/>
              <a:t>Lapačko</a:t>
            </a:r>
            <a:r>
              <a:rPr lang="hr-HR" dirty="0" smtClean="0"/>
              <a:t>, </a:t>
            </a:r>
            <a:r>
              <a:rPr lang="hr-HR" dirty="0" err="1" smtClean="0"/>
              <a:t>Bjelopolje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2489" y="2931777"/>
            <a:ext cx="5168187" cy="179289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9298" y="978049"/>
            <a:ext cx="2401378" cy="189356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r="7727"/>
          <a:stretch/>
        </p:blipFill>
        <p:spPr bwMode="auto">
          <a:xfrm>
            <a:off x="3753440" y="965964"/>
            <a:ext cx="2740322" cy="196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2096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3250704" cy="1152128"/>
          </a:xfrm>
        </p:spPr>
        <p:txBody>
          <a:bodyPr>
            <a:normAutofit/>
          </a:bodyPr>
          <a:lstStyle/>
          <a:p>
            <a:pPr algn="l"/>
            <a:r>
              <a:rPr lang="hr-HR" sz="3100" b="1" dirty="0" smtClean="0"/>
              <a:t>Ravničarski oblici reljefa: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23678"/>
            <a:ext cx="3106688" cy="2800996"/>
          </a:xfrm>
        </p:spPr>
        <p:txBody>
          <a:bodyPr>
            <a:normAutofit fontScale="77500" lnSpcReduction="20000"/>
          </a:bodyPr>
          <a:lstStyle/>
          <a:p>
            <a:r>
              <a:rPr lang="hr-HR" b="1" dirty="0"/>
              <a:t>Polja u </a:t>
            </a:r>
            <a:r>
              <a:rPr lang="hr-HR" b="1" dirty="0" smtClean="0"/>
              <a:t>kršu </a:t>
            </a:r>
            <a:r>
              <a:rPr lang="hr-HR" dirty="0" smtClean="0"/>
              <a:t>u Gorskom kotaru: </a:t>
            </a:r>
          </a:p>
          <a:p>
            <a:r>
              <a:rPr lang="hr-HR" dirty="0" err="1"/>
              <a:t>Drežničko</a:t>
            </a:r>
            <a:r>
              <a:rPr lang="hr-HR" dirty="0"/>
              <a:t> </a:t>
            </a:r>
            <a:r>
              <a:rPr lang="hr-HR" dirty="0" smtClean="0"/>
              <a:t>polje </a:t>
            </a:r>
          </a:p>
          <a:p>
            <a:r>
              <a:rPr lang="hr-HR" dirty="0" smtClean="0"/>
              <a:t>Ogulinsko-</a:t>
            </a:r>
            <a:r>
              <a:rPr lang="hr-HR" dirty="0" err="1" smtClean="0"/>
              <a:t>Plaščansko</a:t>
            </a:r>
            <a:r>
              <a:rPr lang="hr-HR" dirty="0" smtClean="0"/>
              <a:t> polje</a:t>
            </a:r>
          </a:p>
          <a:p>
            <a:r>
              <a:rPr lang="hr-HR" dirty="0" smtClean="0"/>
              <a:t>Delničko, </a:t>
            </a:r>
            <a:r>
              <a:rPr lang="hr-HR" dirty="0" err="1" smtClean="0"/>
              <a:t>Mrkopaljsko</a:t>
            </a:r>
            <a:r>
              <a:rPr lang="hr-HR" dirty="0" smtClean="0"/>
              <a:t>, </a:t>
            </a:r>
            <a:r>
              <a:rPr lang="hr-HR" dirty="0" err="1" smtClean="0"/>
              <a:t>Lič</a:t>
            </a:r>
            <a:r>
              <a:rPr lang="hr-HR" dirty="0" smtClean="0"/>
              <a:t> polje</a:t>
            </a:r>
            <a:endParaRPr lang="hr-HR" dirty="0"/>
          </a:p>
        </p:txBody>
      </p:sp>
      <p:pic>
        <p:nvPicPr>
          <p:cNvPr id="7" name="Picture 2" descr="C:\Users\Svjetlana\Documents\školska knjiga\ppt predlosci i slike\originali\093_000019102.tif"/>
          <p:cNvPicPr>
            <a:picLocks noChangeAspect="1" noChangeArrowheads="1"/>
          </p:cNvPicPr>
          <p:nvPr/>
        </p:nvPicPr>
        <p:blipFill rotWithShape="1">
          <a:blip r:embed="rId3" cstate="print"/>
          <a:srcRect b="15760"/>
          <a:stretch/>
        </p:blipFill>
        <p:spPr bwMode="auto">
          <a:xfrm>
            <a:off x="6048989" y="771550"/>
            <a:ext cx="2967763" cy="1875042"/>
          </a:xfrm>
          <a:prstGeom prst="rect">
            <a:avLst/>
          </a:prstGeom>
          <a:noFill/>
        </p:spPr>
      </p:pic>
      <p:sp>
        <p:nvSpPr>
          <p:cNvPr id="8" name="Rectangle 5"/>
          <p:cNvSpPr/>
          <p:nvPr/>
        </p:nvSpPr>
        <p:spPr>
          <a:xfrm>
            <a:off x="4139952" y="771550"/>
            <a:ext cx="1800325" cy="89773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Dno krškog polja često je plavljeno.</a:t>
            </a:r>
            <a:endParaRPr lang="hr-HR" dirty="0"/>
          </a:p>
        </p:txBody>
      </p:sp>
      <p:pic>
        <p:nvPicPr>
          <p:cNvPr id="9" name="Picture 2" descr="C:\Users\Svjetlana\Documents\školska knjiga\ppt predlosci i slike\smanjene\108_sh12214246.jpg"/>
          <p:cNvPicPr>
            <a:picLocks noChangeAspect="1" noChangeArrowheads="1"/>
          </p:cNvPicPr>
          <p:nvPr/>
        </p:nvPicPr>
        <p:blipFill rotWithShape="1">
          <a:blip r:embed="rId4" cstate="print"/>
          <a:srcRect t="47806" b="-1"/>
          <a:stretch/>
        </p:blipFill>
        <p:spPr bwMode="auto">
          <a:xfrm>
            <a:off x="4139952" y="2687641"/>
            <a:ext cx="4876800" cy="2103657"/>
          </a:xfrm>
          <a:prstGeom prst="rect">
            <a:avLst/>
          </a:prstGeom>
          <a:noFill/>
        </p:spPr>
      </p:pic>
      <p:sp>
        <p:nvSpPr>
          <p:cNvPr id="10" name="Rectangle 5"/>
          <p:cNvSpPr/>
          <p:nvPr/>
        </p:nvSpPr>
        <p:spPr>
          <a:xfrm>
            <a:off x="4139953" y="1748862"/>
            <a:ext cx="1800200" cy="89773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Pogled s Kleka na Ogulinsko-</a:t>
            </a:r>
            <a:r>
              <a:rPr lang="hr-HR" sz="1400" dirty="0" err="1" smtClean="0"/>
              <a:t>plaščansku</a:t>
            </a:r>
            <a:r>
              <a:rPr lang="hr-HR" sz="1400" dirty="0" smtClean="0"/>
              <a:t> udolinu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749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725</Words>
  <Application>Microsoft Office PowerPoint</Application>
  <PresentationFormat>On-screen Show (16:9)</PresentationFormat>
  <Paragraphs>123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Reljefna obilježja Gorske Hrvatske</vt:lpstr>
      <vt:lpstr>Slide 2</vt:lpstr>
      <vt:lpstr>Gorska Hrvatska</vt:lpstr>
      <vt:lpstr>Slide 4</vt:lpstr>
      <vt:lpstr>Gorska Hrvatska</vt:lpstr>
      <vt:lpstr>Krški oblici reljefa:  podzemni krški oblici</vt:lpstr>
      <vt:lpstr>Slide 7</vt:lpstr>
      <vt:lpstr>Ravničarski oblici reljefa:</vt:lpstr>
      <vt:lpstr>Ravničarski oblici reljefa:</vt:lpstr>
      <vt:lpstr>Slide 10</vt:lpstr>
      <vt:lpstr>Slide 11</vt:lpstr>
      <vt:lpstr>Slide 12</vt:lpstr>
      <vt:lpstr>Slide 13</vt:lpstr>
      <vt:lpstr>Sredogorja, gorja</vt:lpstr>
      <vt:lpstr>Slide 15</vt:lpstr>
      <vt:lpstr>Planinski reljef</vt:lpstr>
      <vt:lpstr>Slide 17</vt:lpstr>
      <vt:lpstr>Ponavljanje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38</cp:revision>
  <dcterms:created xsi:type="dcterms:W3CDTF">2019-03-27T12:00:31Z</dcterms:created>
  <dcterms:modified xsi:type="dcterms:W3CDTF">2019-05-30T06:45:26Z</dcterms:modified>
</cp:coreProperties>
</file>